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6" r:id="rId3"/>
    <p:sldId id="285" r:id="rId4"/>
    <p:sldId id="288" r:id="rId5"/>
    <p:sldId id="289" r:id="rId6"/>
    <p:sldId id="290" r:id="rId7"/>
    <p:sldId id="291" r:id="rId8"/>
    <p:sldId id="292" r:id="rId9"/>
    <p:sldId id="293" r:id="rId10"/>
    <p:sldId id="277" r:id="rId11"/>
    <p:sldId id="262" r:id="rId12"/>
    <p:sldId id="257" r:id="rId13"/>
    <p:sldId id="263" r:id="rId14"/>
    <p:sldId id="258" r:id="rId15"/>
    <p:sldId id="259" r:id="rId16"/>
    <p:sldId id="260" r:id="rId17"/>
    <p:sldId id="275" r:id="rId18"/>
    <p:sldId id="264" r:id="rId19"/>
    <p:sldId id="280" r:id="rId20"/>
    <p:sldId id="261" r:id="rId21"/>
    <p:sldId id="265" r:id="rId22"/>
    <p:sldId id="266" r:id="rId23"/>
    <p:sldId id="269" r:id="rId24"/>
    <p:sldId id="267" r:id="rId25"/>
    <p:sldId id="270" r:id="rId26"/>
    <p:sldId id="271" r:id="rId27"/>
    <p:sldId id="272" r:id="rId28"/>
    <p:sldId id="27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9C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29CCD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A402C4C-ECEE-4141-A8D8-D202971CBC2E}" type="datetimeFigureOut">
              <a:rPr lang="ru-RU" smtClean="0"/>
              <a:pPr/>
              <a:t>25.09.2024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549E8F8-39CB-469A-AFE3-257D456EB5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736725" y="360363"/>
            <a:ext cx="7083747" cy="350068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/>
              </a:rPr>
              <a:t>Рекомендации для педагогов по обучению детей  с нарушениями зрения </a:t>
            </a:r>
            <a:r>
              <a:rPr lang="ru-RU" b="1" dirty="0" smtClean="0">
                <a:effectLst/>
              </a:rPr>
              <a:t>(слабовидение)в </a:t>
            </a:r>
            <a:r>
              <a:rPr lang="ru-RU" b="1" dirty="0">
                <a:effectLst/>
              </a:rPr>
              <a:t>условиях инклюзивного образования.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sun9-4.userapi.com/impf/c850736/v850736855/1921cb/K4fn9gI2Y4s.jpg?size=1096x218&amp;quality=96&amp;sign=6457e27ce0851b2bdf496e890ce75052&amp;c_uniq_tag=TaEVq6NpzUSDuZ06b1tEECUEQK0-8fnwQQU_Tgic3Wo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437112"/>
            <a:ext cx="7964481" cy="158417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31640" y="620688"/>
            <a:ext cx="73448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1.Учебники разработаны по программе «Школа России» специально для слабовидящих обучающихся.</a:t>
            </a:r>
          </a:p>
          <a:p>
            <a:pPr algn="just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2.Крупный шрифт. </a:t>
            </a:r>
          </a:p>
          <a:p>
            <a:pPr algn="just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3.Соблюдены требования к иллюстрациям.</a:t>
            </a: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 Состоят из 4 частей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16778"/>
            <a:ext cx="6624736" cy="116205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1187624" y="1412776"/>
            <a:ext cx="7416824" cy="7200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адаптированный:                                  обычный: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473426\Desktop\photo1715745422 (16)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43608" y="2276872"/>
            <a:ext cx="7920880" cy="4320480"/>
          </a:xfrm>
          <a:prstGeom prst="rect">
            <a:avLst/>
          </a:prstGeom>
          <a:noFill/>
        </p:spPr>
      </p:pic>
      <p:cxnSp>
        <p:nvCxnSpPr>
          <p:cNvPr id="4" name="Прямая со стрелкой 3"/>
          <p:cNvCxnSpPr/>
          <p:nvPr/>
        </p:nvCxnSpPr>
        <p:spPr>
          <a:xfrm>
            <a:off x="2555776" y="1844824"/>
            <a:ext cx="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7236296" y="1844824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473426\Desktop\вебинар\photo1715746996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80728"/>
            <a:ext cx="2980617" cy="4104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355976" y="404664"/>
            <a:ext cx="41764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Адаптированные прописи разработали, педагоги школы для слепых и слабовидящих г. Павловск Воронежской области.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473426\Desktop\вебинар\photo1715746996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4104456" cy="6014070"/>
          </a:xfrm>
          <a:prstGeom prst="rect">
            <a:avLst/>
          </a:prstGeom>
          <a:noFill/>
        </p:spPr>
      </p:pic>
      <p:pic>
        <p:nvPicPr>
          <p:cNvPr id="5123" name="Picture 3" descr="C:\Users\473426\Desktop\вебинар\photo1715746996 (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00" y="260648"/>
            <a:ext cx="4064000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Тетрадь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473426\Desktop\вебинар\photo1715745422 (15)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060848"/>
            <a:ext cx="7272808" cy="4664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Тетрадь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1457682"/>
            <a:ext cx="7499350" cy="4780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473426\Desktop\вебинар\photo1715745422 (13)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052736"/>
            <a:ext cx="3600400" cy="468052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860032" y="1560041"/>
            <a:ext cx="388843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Письменные работы выполняются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черной пастой.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Орфограммы и графические задания зелёной пастой.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473426\Desktop\msg1175669965-155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59632" y="1052736"/>
            <a:ext cx="3600450" cy="4800600"/>
          </a:xfrm>
          <a:prstGeom prst="rect">
            <a:avLst/>
          </a:prstGeom>
          <a:noFill/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5220072" y="1665610"/>
            <a:ext cx="3384376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Заранее проверить: какой ручкой писать удобнее. Стержень должен оставлять широкую толстую линию, хорошо заметную слабовидящему ребёнку.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473426\Downloads\photo1715745422 (4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96752"/>
            <a:ext cx="7488832" cy="54006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267744" y="360363"/>
            <a:ext cx="6876256" cy="836389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Подставка для книг: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473426\Downloads\photo1715745422 (2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196752"/>
            <a:ext cx="3745628" cy="410755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75656" y="1628800"/>
            <a:ext cx="32403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Наклон регулируется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188640"/>
            <a:ext cx="7848872" cy="7739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Слабовидящими обучающимися принято называть детей с остротой зрения при очковой коррекции на лучше видящем глазу от 0,05 до 0,4</a:t>
            </a:r>
            <a:r>
              <a:rPr lang="ru-RU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Наиболее </a:t>
            </a:r>
            <a:r>
              <a:rPr lang="ru-RU" u="sng" dirty="0">
                <a:latin typeface="Arial" pitchFamily="34" charset="0"/>
                <a:cs typeface="Arial" pitchFamily="34" charset="0"/>
              </a:rPr>
              <a:t>часто встречающиеся у детей заболевания органов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зрения:</a:t>
            </a:r>
          </a:p>
          <a:p>
            <a:pPr algn="just">
              <a:lnSpc>
                <a:spcPct val="115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Миопия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(близорукость)- дефект зрения, при котором человек плохо видит отдаленные предметы.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b="1" dirty="0">
                <a:latin typeface="Arial" pitchFamily="34" charset="0"/>
                <a:cs typeface="Arial" pitchFamily="34" charset="0"/>
              </a:rPr>
              <a:t>Гиперметропия</a:t>
            </a:r>
            <a:r>
              <a:rPr lang="ru-RU" dirty="0">
                <a:latin typeface="Arial" pitchFamily="34" charset="0"/>
                <a:cs typeface="Arial" pitchFamily="34" charset="0"/>
              </a:rPr>
              <a:t> (дальнозоркость)- дефект зрения, при котором человек плохо видит вблизи.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b="1" dirty="0">
                <a:latin typeface="Arial" pitchFamily="34" charset="0"/>
                <a:cs typeface="Arial" pitchFamily="34" charset="0"/>
              </a:rPr>
              <a:t>Астигматизм</a:t>
            </a:r>
            <a:r>
              <a:rPr lang="ru-RU" dirty="0">
                <a:latin typeface="Arial" pitchFamily="34" charset="0"/>
                <a:cs typeface="Arial" pitchFamily="34" charset="0"/>
              </a:rPr>
              <a:t> – заболевание, при котором нет отчетливого изображения предмета, при этом нарушена: форма, величина, размеры.  Исправляется с помощью оптической коррекции (очки).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Arial" pitchFamily="34" charset="0"/>
                <a:cs typeface="Arial" pitchFamily="34" charset="0"/>
              </a:rPr>
              <a:t>Косоглазие</a:t>
            </a:r>
            <a:r>
              <a:rPr lang="ru-RU" dirty="0">
                <a:latin typeface="Arial" pitchFamily="34" charset="0"/>
                <a:cs typeface="Arial" pitchFamily="34" charset="0"/>
              </a:rPr>
              <a:t>-заболевание, характеризующееся отклонением  глаз от совместной точки фиксации и  нарушением глазодвигательных функций.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Нистагм</a:t>
            </a:r>
            <a:r>
              <a:rPr lang="ru-RU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– спонтанное колебание движения глаз. При нистагме возникают трудности в длительной работе с предметом на близком расстоянии, чтении, письме.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473426\Desktop\вебинар\photo1715745422 (12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4320479" cy="3888432"/>
          </a:xfrm>
          <a:prstGeom prst="rect">
            <a:avLst/>
          </a:prstGeom>
          <a:noFill/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508104" y="2713318"/>
            <a:ext cx="32403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мольберт «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Матис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473426\Downloads\photo1715745422 (3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1304" y="623819"/>
            <a:ext cx="6621136" cy="57575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473426\Desktop\вебинар\photo1715745422 (5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548680"/>
            <a:ext cx="6912768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473426\Desktop\вебинар\photo1715745422 (6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0648"/>
            <a:ext cx="6408712" cy="5840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473426\Desktop\вебинар\photo1715745422 (10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60648"/>
            <a:ext cx="6984776" cy="61005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tkaner.com/wp/uploads/2019/04/bumaga-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00808"/>
            <a:ext cx="3895725" cy="30243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148064" y="1052736"/>
            <a:ext cx="3600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Труд и рисование, не всегда любимые предметы наших ребят, потому как они не получают эстетического удовольствия от процесса и результатов своей работы. Поэтому цветную бумагу лучше выбрать поярче, с интересной фактурой, ножницы удобные, лучше которыми ребёнок уже резал раньше.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780928"/>
            <a:ext cx="5760640" cy="36724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836712"/>
            <a:ext cx="55263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Пусть будущий ученик внимательно изучит все свои новые учебные принадлежности , поиграет с ними, подпишите их все и покажите где отметка, что это его (клей, пенал карандаши)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420888"/>
            <a:ext cx="5284515" cy="4129016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63688" y="1067010"/>
            <a:ext cx="65527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Особое место необходимо уделить рабочему месту, организации пространства на это у наших детей уходит гораздо больше времени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473426\Downloads\msg1175669965-13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-315416"/>
            <a:ext cx="6857950" cy="6857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476672"/>
            <a:ext cx="748883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Слабовидящим обучающимся (острота зрения при очковой коррекции на лучше видящем глазу от 0,5 до 0,4) ПМПК рекомендует: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1.вариант 4.1-инклюзия интеллект норма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4.2 специальное образовательное учреждение. интеллект норма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4.3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специальное образовательное учреждение. интеллект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нарушен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СИПР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115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Рекомендации для педагогов по обучению детей  с нарушениями зрения в условиях инклюзивного образования.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35608" y="1484784"/>
            <a:ext cx="7498080" cy="5373216"/>
          </a:xfrm>
        </p:spPr>
        <p:txBody>
          <a:bodyPr>
            <a:normAutofit fontScale="40000" lnSpcReduction="20000"/>
          </a:bodyPr>
          <a:lstStyle/>
          <a:p>
            <a:r>
              <a:rPr lang="ru-RU" sz="5100" dirty="0" smtClean="0">
                <a:latin typeface="Arial" pitchFamily="34" charset="0"/>
                <a:cs typeface="Arial" pitchFamily="34" charset="0"/>
              </a:rPr>
              <a:t>1.	Ознакомиться с заключением врача-офтальмолога о состоянии зрения школьника, испытывающего трудности в обучении. Далеко не всем детям  рекомендуются очки для постоянного ношения, а некоторые дети, испытывают чувство стеснения, не надевают их в окружении сверстников.</a:t>
            </a:r>
          </a:p>
          <a:p>
            <a:endParaRPr lang="ru-RU" sz="51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5100" dirty="0" smtClean="0">
                <a:latin typeface="Arial" pitchFamily="34" charset="0"/>
                <a:cs typeface="Arial" pitchFamily="34" charset="0"/>
              </a:rPr>
              <a:t>2.	Рабочее место ребенка с нарушением зрения располагается в центре класса, на первой-второй парте. Лучше, если оно будет оснащено дополнительным освещением.</a:t>
            </a:r>
          </a:p>
          <a:p>
            <a:endParaRPr lang="ru-RU" sz="51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5100" dirty="0" smtClean="0">
                <a:latin typeface="Arial" pitchFamily="34" charset="0"/>
                <a:cs typeface="Arial" pitchFamily="34" charset="0"/>
              </a:rPr>
              <a:t>3.	Педагогу, работающему с таким ребенком, рекомендуется не стоять в помещении против света, на фоне окна. В одежде педагогу рекомендуется использовать яркие цвета, которые лучше воспринимаются ребенком, имеющим зрительные нарушения.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476672"/>
            <a:ext cx="7498080" cy="577172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4.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связи с тем, что темп работы детей со зрительными нарушениями замедлен, следует давать больше времени для выполнения заданий (особенно письменных). Некоторые нарушения зрения осложняют выработку навыка красивого письма, поэтому следует снизить требования к почерку ребенка. Школьному педагогу-психологу рекомендуются занятия с таким ребенком, направленные на развитие навыков письма и черчения по трафарету, навыков штриховки, ориентировки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микропространстве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(на листе бумаги), развитие зрительного восприятия, внимания, памяти.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5.	Рекомендуется смена видов деятельности с использованием упражнений для снятия зрительного утомления (зрительная гимнастика), включение в учебно-воспитательный процесс динамических пауз, которые являются своеобразным отдыхом для глаз.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644650" y="549275"/>
            <a:ext cx="7499350" cy="569912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6.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Педагог должен говорить более медленно, ставить вопросы четко, кратко, конкретно, чтобы дети могли осознать их, вдуматься в содержание. Не следует торопить их с ответом, дать 1-2 мин на обдумывание.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7.	При проведении занятий с детьми, имеющими нарушение зрения, создаются условия для лучшего зрительного восприятия объекта, различения его цвета, формы, размещения на фоне других объектов, удаленности.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8.	Материал должен быть крупный, хорошо видимый по цвету, контуру, силуэту, должен соответствовать естественным размерам, т.е. машина должна быть меньше дома, помидор — меньше кочана капусты и т. п.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9.	Размещать объекты на доске нужно так, чтобы они не сливались в единую линию, пятно, а хорошо выделялись по отдельности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644650" y="692150"/>
            <a:ext cx="7499350" cy="583247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10.	При знакомстве с объектом рекомендуется снижать темп ведения занятия, так как детям с нарушением зрения требуется более длительное, чем нормально видящим детям, время для зрительного восприятия, осмысления задачи, повторного рассматривания.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11.	При анализе детских работ рекомендуется не располагать на доске все работы одновременно, а показывать их с учетом возраста детей: дети младшего дошкольного: возраста - 2-3 объекта, старшего дошкольного - 4-1 объектов, младшего школьного - 6-7 объектов.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12.	Следует чаше использовать указки для прослеживания объекта в полном объеме (обводят его контур, часть), на занятиях по родному языку использовать дополнительный материал: контур, силуэт, рисунок, мелкие картинки, игрушки, индивидуальные картинки для детей с низкой остротой зрения.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644650" y="476250"/>
            <a:ext cx="7499350" cy="577215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13.	На индивидуальных занятиях детей учат последовательно называть картинки, выкладывать их в ряд слева направо, а переходя на нижний ряд, возвращать взгляд на первую картинку слева.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14.	Поскольку у детей с нарушением зрения преобладает последовательный способ зрительного восприятия, то время на экспозицию предлагаемого материала увеличивается минимум в два раза (по сравнению с нормой).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15.	При предъявлении материала, связанного с его осязательным обследованием, время также увеличивается в 2-3 раза по сравнению с выполнением задания на основе зрения.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644650" y="765175"/>
            <a:ext cx="7499350" cy="5483225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16.	Трудности координации движения, несогласованность движений руки и глаза при нарушениях зрения замедляют темп выполнения заданий, связанных с предметно-практической деятельностью, поэтому при выполнении графических заданий должна оцениваться не точность, а правильность выполнения задания.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17.	Нужно давать ребенку, имеющему зрительные нарушения, возможность подходить к классной доске и рассматривать представленный на ней материал.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421</TotalTime>
  <Words>395</Words>
  <Application>Microsoft Office PowerPoint</Application>
  <PresentationFormat>Экран (4:3)</PresentationFormat>
  <Paragraphs>71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Солнцестояние</vt:lpstr>
      <vt:lpstr>Рекомендации для педагогов по обучению детей  с нарушениями зрения (слабовидение)в условиях инклюзивного образования.  </vt:lpstr>
      <vt:lpstr>Презентация PowerPoint</vt:lpstr>
      <vt:lpstr>Презентация PowerPoint</vt:lpstr>
      <vt:lpstr>Рекомендации для педагогов по обучению детей  с нарушениями зрения в условиях инклюзивного образования.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Учебники </vt:lpstr>
      <vt:lpstr>Презентация PowerPoint</vt:lpstr>
      <vt:lpstr>Презентация PowerPoint</vt:lpstr>
      <vt:lpstr>Тетрадь</vt:lpstr>
      <vt:lpstr>Тетрадь</vt:lpstr>
      <vt:lpstr>Презентация PowerPoint</vt:lpstr>
      <vt:lpstr>Презентация PowerPoint</vt:lpstr>
      <vt:lpstr>Подставка для книг: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473426</dc:creator>
  <cp:lastModifiedBy>1</cp:lastModifiedBy>
  <cp:revision>45</cp:revision>
  <dcterms:created xsi:type="dcterms:W3CDTF">2024-05-15T03:33:48Z</dcterms:created>
  <dcterms:modified xsi:type="dcterms:W3CDTF">2024-09-25T09:04:23Z</dcterms:modified>
</cp:coreProperties>
</file>